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292" r:id="rId6"/>
    <p:sldId id="257" r:id="rId7"/>
    <p:sldId id="259" r:id="rId8"/>
    <p:sldId id="263" r:id="rId9"/>
    <p:sldId id="305" r:id="rId10"/>
    <p:sldId id="295" r:id="rId11"/>
    <p:sldId id="299" r:id="rId12"/>
    <p:sldId id="306" r:id="rId13"/>
    <p:sldId id="262" r:id="rId14"/>
    <p:sldId id="304" r:id="rId15"/>
    <p:sldId id="281" r:id="rId16"/>
    <p:sldId id="324" r:id="rId17"/>
    <p:sldId id="309" r:id="rId18"/>
    <p:sldId id="310" r:id="rId19"/>
    <p:sldId id="282" r:id="rId20"/>
    <p:sldId id="268" r:id="rId21"/>
    <p:sldId id="269" r:id="rId22"/>
    <p:sldId id="272" r:id="rId23"/>
    <p:sldId id="270" r:id="rId24"/>
    <p:sldId id="325"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287" r:id="rId46"/>
    <p:sldId id="323"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34" d="100"/>
          <a:sy n="34" d="100"/>
        </p:scale>
        <p:origin x="540" y="36"/>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20/07/2016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20/07/2016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 to start)</a:t>
            </a:r>
          </a:p>
          <a:p>
            <a:endParaRPr lang="en-GB" dirty="0"/>
          </a:p>
          <a:p>
            <a:r>
              <a:rPr lang="en-GB" dirty="0"/>
              <a:t>AKA: </a:t>
            </a:r>
            <a:r>
              <a:rPr lang="en-GB" sz="1400" dirty="0"/>
              <a:t>How we set fire to the testing pyramid while maintaining confidence</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BURN IT TO</a:t>
            </a:r>
            <a:r>
              <a:rPr lang="en-AU" baseline="0" dirty="0"/>
              <a:t> THE GROUND!!</a:t>
            </a:r>
          </a:p>
          <a:p>
            <a:endParaRPr lang="en-GB" baseline="0" dirty="0"/>
          </a:p>
          <a:p>
            <a:r>
              <a:rPr lang="en-GB" baseline="0" dirty="0"/>
              <a:t>(Matt)</a:t>
            </a:r>
          </a:p>
          <a:p>
            <a:endParaRPr lang="en-AU" baseline="0" dirty="0"/>
          </a:p>
          <a:p>
            <a:r>
              <a:rPr lang="en-AU" baseline="0" dirty="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smtClean="0"/>
              <a:t>If you drop the pyramid, then what should guide your decision</a:t>
            </a:r>
            <a:r>
              <a:rPr lang="en-AU" baseline="0" dirty="0" smtClean="0"/>
              <a:t> around how and what to test?</a:t>
            </a:r>
          </a:p>
          <a:p>
            <a:endParaRPr lang="en-US" baseline="0" dirty="0" smtClean="0"/>
          </a:p>
          <a:p>
            <a:r>
              <a:rPr lang="en-US" baseline="0" dirty="0" smtClean="0"/>
              <a:t>People will be lost, they will be walking around in a daze not knowing what to do?</a:t>
            </a:r>
          </a:p>
          <a:p>
            <a:endParaRPr lang="en-US" baseline="0" dirty="0" smtClean="0"/>
          </a:p>
          <a:p>
            <a:r>
              <a:rPr lang="en-US" baseline="0" dirty="0" smtClean="0"/>
              <a:t>We think you should turn to what’s important?</a:t>
            </a:r>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Quoted from his Holistic Testing talk at NDC 2013.</a:t>
            </a:r>
          </a:p>
          <a:p>
            <a:endParaRPr lang="en-AU"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testing is not to test.</a:t>
            </a:r>
          </a:p>
          <a:p>
            <a:r>
              <a:rPr lang="en-US" dirty="0" smtClean="0"/>
              <a:t>We</a:t>
            </a:r>
            <a:r>
              <a:rPr lang="en-US" baseline="0" dirty="0" smtClean="0"/>
              <a:t> see this </a:t>
            </a:r>
            <a:r>
              <a:rPr lang="en-US" b="1" i="1" u="sng" baseline="0" dirty="0" smtClean="0"/>
              <a:t>all </a:t>
            </a:r>
            <a:r>
              <a:rPr lang="en-US" baseline="0" dirty="0" smtClean="0"/>
              <a:t>the time</a:t>
            </a:r>
          </a:p>
          <a:p>
            <a:r>
              <a:rPr lang="en-US" baseline="0" dirty="0" smtClean="0"/>
              <a:t>(usually with the justification of that’s the way we’ve always done it, or we have to or the auditors will get 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76648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r>
              <a:rPr lang="en-AU" dirty="0" smtClean="0"/>
              <a:t>)</a:t>
            </a:r>
          </a:p>
          <a:p>
            <a:endParaRPr lang="en-US" dirty="0" smtClean="0"/>
          </a:p>
          <a:p>
            <a:r>
              <a:rPr lang="en-US" dirty="0" smtClean="0"/>
              <a:t>To figure that out we want to look at what’s really important.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Go back to original point on confidence.</a:t>
            </a:r>
          </a:p>
          <a:p>
            <a:endParaRPr lang="en-GB" dirty="0"/>
          </a:p>
          <a:p>
            <a:r>
              <a:rPr lang="en-GB" dirty="0"/>
              <a:t>1. Most stakeholders will</a:t>
            </a:r>
            <a:r>
              <a:rPr lang="en-GB" baseline="0" dirty="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a:p>
          <a:p>
            <a:r>
              <a:rPr lang="en-GB" baseline="0" dirty="0"/>
              <a:t>2. Increases agility and supports CD</a:t>
            </a:r>
          </a:p>
          <a:p>
            <a:endParaRPr lang="en-GB" baseline="0" dirty="0"/>
          </a:p>
          <a:p>
            <a:r>
              <a:rPr lang="en-GB" baseline="0" dirty="0"/>
              <a:t>3. Your first attempt at this doesn’t have to be right – but it should be simple.</a:t>
            </a:r>
          </a:p>
          <a:p>
            <a:pPr marL="285750" indent="-285750">
              <a:buFont typeface="Arial" panose="020B0604020202020204" pitchFamily="34" charset="0"/>
              <a:buChar char="•"/>
            </a:pPr>
            <a:r>
              <a:rPr lang="en-GB" baseline="0" dirty="0"/>
              <a:t>How many bugs are getting to production?</a:t>
            </a:r>
          </a:p>
          <a:p>
            <a:pPr marL="285750" indent="-285750">
              <a:buFont typeface="Arial" panose="020B0604020202020204" pitchFamily="34" charset="0"/>
              <a:buChar char="•"/>
            </a:pPr>
            <a:r>
              <a:rPr lang="en-GB" baseline="0" dirty="0"/>
              <a:t>How fast is your team delivering features?</a:t>
            </a:r>
          </a:p>
          <a:p>
            <a:pPr marL="285750" indent="-285750">
              <a:buFont typeface="Arial" panose="020B0604020202020204" pitchFamily="34" charset="0"/>
              <a:buChar char="•"/>
            </a:pPr>
            <a:r>
              <a:rPr lang="en-GB" baseline="0" dirty="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a:p>
            <a:endParaRPr lang="en-AU" dirty="0"/>
          </a:p>
          <a:p>
            <a:r>
              <a:rPr lang="en-AU" dirty="0"/>
              <a:t>So you might ask – Is that a simplification? Surely you don’t use</a:t>
            </a:r>
            <a:r>
              <a:rPr lang="en-AU" baseline="0" dirty="0"/>
              <a:t> one type of test (the fastest possible for a confidence level) across your whole app.</a:t>
            </a:r>
          </a:p>
          <a:p>
            <a:endParaRPr lang="en-AU" baseline="0" dirty="0"/>
          </a:p>
          <a:p>
            <a:r>
              <a:rPr lang="en-AU" baseline="0" dirty="0"/>
              <a:t>[Reveal]</a:t>
            </a:r>
          </a:p>
          <a:p>
            <a:endParaRPr lang="en-AU" baseline="0" dirty="0"/>
          </a:p>
          <a:p>
            <a:r>
              <a:rPr lang="en-AU" baseline="0" dirty="0"/>
              <a:t>Yes and no.</a:t>
            </a:r>
            <a:endParaRPr lang="en-AU" dirty="0"/>
          </a:p>
          <a:p>
            <a:endParaRPr lang="en-AU" dirty="0"/>
          </a:p>
          <a:p>
            <a:r>
              <a:rPr lang="en-AU" dirty="0"/>
              <a:t>Confidence level needed will likely change</a:t>
            </a:r>
            <a:r>
              <a:rPr lang="en-AU" baseline="0" dirty="0"/>
              <a:t> across different parts of the application.</a:t>
            </a:r>
          </a:p>
          <a:p>
            <a:endParaRPr lang="en-AU" baseline="0" dirty="0"/>
          </a:p>
          <a:p>
            <a:r>
              <a:rPr lang="en-AU" baseline="0" dirty="0"/>
              <a:t>But, we typically start with a broad brush testing strategy and let the inspect and adapt cycle run it’s course. Besides, in most of the apps we work on the </a:t>
            </a:r>
            <a:r>
              <a:rPr lang="en-AU" i="1" baseline="0" dirty="0"/>
              <a:t>majority</a:t>
            </a:r>
            <a:r>
              <a:rPr lang="en-AU" i="0" baseline="0" dirty="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Let’s get the burning question out of the way…</a:t>
            </a:r>
          </a:p>
          <a:p>
            <a:endParaRPr lang="en-US" dirty="0"/>
          </a:p>
          <a:p>
            <a:r>
              <a:rPr lang="en-US" dirty="0"/>
              <a:t>On a more serious note: We’ve been finding that with the testing strategies</a:t>
            </a:r>
            <a:r>
              <a:rPr lang="en-US" baseline="0" dirty="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 Matt)</a:t>
            </a:r>
          </a:p>
          <a:p>
            <a:endParaRPr lang="en-US" dirty="0"/>
          </a:p>
          <a:p>
            <a:r>
              <a:rPr lang="en-US" dirty="0"/>
              <a:t>So, because we work for enterprises, we need enterprise-driven right?</a:t>
            </a:r>
          </a:p>
          <a:p>
            <a:endParaRPr lang="en-US" dirty="0"/>
          </a:p>
          <a:p>
            <a:r>
              <a:rPr lang="en-US" dirty="0"/>
              <a:t>We need to set our strategy, show it at CAB and then apply it synergistically across the organization so they are all consistent.</a:t>
            </a:r>
          </a:p>
          <a:p>
            <a:endParaRPr lang="en-US" dirty="0"/>
          </a:p>
          <a:p>
            <a:r>
              <a:rPr lang="en-US" dirty="0"/>
              <a:t>Then we can hire a separate team of testers to roll out</a:t>
            </a:r>
            <a:r>
              <a:rPr lang="en-US" baseline="0" dirty="0"/>
              <a:t> the testing strategy across all teams and keep the developers honest because we don’t trust them…</a:t>
            </a:r>
          </a:p>
          <a:p>
            <a:endParaRPr lang="en-US" baseline="0" dirty="0"/>
          </a:p>
          <a:p>
            <a:r>
              <a:rPr lang="en-US" baseline="0" dirty="0"/>
              <a:t>NO. Just stop. </a:t>
            </a:r>
            <a:r>
              <a:rPr lang="en-US" baseline="0" dirty="0" err="1"/>
              <a:t>Srsly</a:t>
            </a:r>
            <a:r>
              <a:rPr lang="en-US" baseline="0" dirty="0"/>
              <a:t>.</a:t>
            </a:r>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1681705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 major part of the strategy that we have been using involves a technique called Subcutaneous Tests</a:t>
            </a:r>
            <a:endParaRPr lang="en-AU" dirty="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One-level below the UI e.g. MVC controller</a:t>
            </a:r>
          </a:p>
          <a:p>
            <a:r>
              <a:rPr lang="en-AU" dirty="0"/>
              <a:t>Full stack of production dependencies wired in</a:t>
            </a:r>
          </a:p>
          <a:p>
            <a:r>
              <a:rPr lang="en-AU" dirty="0"/>
              <a:t>Application-owned </a:t>
            </a:r>
            <a:r>
              <a:rPr lang="en-AU" dirty="0" err="1"/>
              <a:t>datasources</a:t>
            </a:r>
            <a:r>
              <a:rPr lang="en-AU" dirty="0"/>
              <a:t> wired in</a:t>
            </a:r>
          </a:p>
          <a:p>
            <a:r>
              <a:rPr lang="en-AU" dirty="0"/>
              <a:t>External dependencies mocked out</a:t>
            </a:r>
          </a:p>
          <a:p>
            <a:endParaRPr lang="en-AU" dirty="0"/>
          </a:p>
          <a:p>
            <a:r>
              <a:rPr lang="en-AU" dirty="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https://www.flickr.com/photos/eschipul/4160817135</a:t>
            </a:r>
          </a:p>
          <a:p>
            <a:endParaRPr lang="en-GB" dirty="0"/>
          </a:p>
          <a:p>
            <a:r>
              <a:rPr lang="en-GB" dirty="0"/>
              <a:t>Not a silver bullet, there are some disadvantages and some limitations you need to be aware of. There are ways of working around or dealing with them though.</a:t>
            </a:r>
          </a:p>
          <a:p>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a:t>
            </a:r>
          </a:p>
          <a:p>
            <a:endParaRPr lang="en-US" dirty="0"/>
          </a:p>
          <a:p>
            <a:r>
              <a:rPr lang="en-US" dirty="0"/>
              <a:t>Explain</a:t>
            </a:r>
            <a:r>
              <a:rPr lang="en-US" baseline="0" dirty="0"/>
              <a:t> the points, then look at the ways around them:</a:t>
            </a:r>
            <a:endParaRPr lang="en-US" dirty="0"/>
          </a:p>
          <a:p>
            <a:endParaRPr lang="en-US" dirty="0"/>
          </a:p>
          <a:p>
            <a:r>
              <a:rPr lang="en-US" dirty="0"/>
              <a:t>Complex</a:t>
            </a:r>
            <a:r>
              <a:rPr lang="en-US" baseline="0" dirty="0"/>
              <a:t> code – use a different type of test (or combine)</a:t>
            </a:r>
          </a:p>
          <a:p>
            <a:r>
              <a:rPr lang="en-US" baseline="0" dirty="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a:t>Multiple test failures – pick one, focus on fixing it then re-run all tests</a:t>
            </a:r>
          </a:p>
          <a:p>
            <a:r>
              <a:rPr lang="en-US" baseline="0" dirty="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(Rob)</a:t>
            </a:r>
            <a:endParaRPr lang="en-AU" dirty="0"/>
          </a:p>
          <a:p>
            <a:endParaRPr lang="en-AU" sz="1400" dirty="0"/>
          </a:p>
          <a:p>
            <a:r>
              <a:rPr lang="en-AU" sz="1400" dirty="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Create</a:t>
            </a:r>
            <a:r>
              <a:rPr lang="en-GB" baseline="0" dirty="0"/>
              <a:t>d by piping http://en.wikipedia.org/wiki/Test_automation into http://www.wordle.net/</a:t>
            </a:r>
            <a:endParaRPr lang="en-GB" dirty="0"/>
          </a:p>
          <a:p>
            <a:endParaRPr lang="en-GB" dirty="0"/>
          </a:p>
          <a:p>
            <a:r>
              <a:rPr lang="en-GB" dirty="0"/>
              <a:t>As consultants we get to move within a number of different projects</a:t>
            </a:r>
            <a:r>
              <a:rPr lang="en-GB" baseline="0" dirty="0"/>
              <a:t> and industries.</a:t>
            </a:r>
            <a:endParaRPr lang="en-GB" dirty="0"/>
          </a:p>
          <a:p>
            <a:endParaRPr lang="en-GB" dirty="0"/>
          </a:p>
          <a:p>
            <a:pPr marL="342900" indent="-342900">
              <a:buAutoNum type="arabicPeriod"/>
            </a:pPr>
            <a:r>
              <a:rPr lang="en-GB" baseline="0" dirty="0"/>
              <a:t>Seen a lot of approaches over the last few years and seen what a lot of companies have done these</a:t>
            </a:r>
          </a:p>
          <a:p>
            <a:pPr marL="342900" indent="-342900">
              <a:buAutoNum type="arabicPeriod"/>
            </a:pPr>
            <a:r>
              <a:rPr lang="en-GB" baseline="0" dirty="0"/>
              <a:t>Experimented with a number of different approaches ourselves</a:t>
            </a:r>
          </a:p>
          <a:p>
            <a:pPr marL="342900" indent="-342900">
              <a:buAutoNum type="arabicPeriod"/>
            </a:pPr>
            <a:r>
              <a:rPr lang="en-GB" baseline="0" dirty="0"/>
              <a:t>Done a lot of research into what people are saying and doing</a:t>
            </a:r>
          </a:p>
          <a:p>
            <a:pPr marL="342900" indent="-342900">
              <a:buAutoNum type="arabicPeriod"/>
            </a:pPr>
            <a:endParaRPr lang="en-GB" baseline="0" dirty="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a:p>
            <a:endParaRPr lang="en-GB" dirty="0"/>
          </a:p>
          <a:p>
            <a:r>
              <a:rPr lang="en-GB" dirty="0"/>
              <a:t>Another</a:t>
            </a:r>
            <a:r>
              <a:rPr lang="en-GB" baseline="0" dirty="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a:t>(Rob)</a:t>
            </a: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chemeClr val="bg1"/>
                </a:solidFill>
              </a:rPr>
              <a:t>(Matt)</a:t>
            </a:r>
          </a:p>
          <a:p>
            <a:endParaRPr lang="en-GB" b="0" dirty="0">
              <a:solidFill>
                <a:schemeClr val="bg1"/>
              </a:solidFill>
            </a:endParaRPr>
          </a:p>
          <a:p>
            <a:r>
              <a:rPr lang="en-GB" b="0" dirty="0">
                <a:solidFill>
                  <a:schemeClr val="bg1"/>
                </a:solidFill>
              </a:rPr>
              <a:t>http://en.wikipedia.org/wiki/Landfill</a:t>
            </a:r>
          </a:p>
          <a:p>
            <a:endParaRPr lang="en-GB" b="0" dirty="0">
              <a:solidFill>
                <a:schemeClr val="bg1"/>
              </a:solidFill>
            </a:endParaRPr>
          </a:p>
          <a:p>
            <a:r>
              <a:rPr lang="en-GB" b="0" dirty="0">
                <a:solidFill>
                  <a:schemeClr val="bg1"/>
                </a:solidFill>
              </a:rPr>
              <a:t>We’ve seen (and written) some awful, awful test code</a:t>
            </a:r>
          </a:p>
          <a:p>
            <a:endParaRPr lang="en-GB" b="0" dirty="0">
              <a:solidFill>
                <a:schemeClr val="bg1"/>
              </a:solidFill>
            </a:endParaRPr>
          </a:p>
          <a:p>
            <a:r>
              <a:rPr lang="en-GB" b="0" dirty="0">
                <a:solidFill>
                  <a:schemeClr val="bg1"/>
                </a:solidFill>
              </a:rPr>
              <a:t>Made our fair share of mistakes and learned a lot</a:t>
            </a:r>
            <a:endParaRPr lang="en-AU" b="0" dirty="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(Rob)</a:t>
            </a:r>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(Matt)</a:t>
            </a:r>
          </a:p>
          <a:p>
            <a:endParaRPr lang="en-GB" dirty="0"/>
          </a:p>
          <a:p>
            <a:r>
              <a:rPr lang="en-GB" dirty="0"/>
              <a:t>In</a:t>
            </a:r>
            <a:r>
              <a:rPr lang="en-GB" baseline="0" dirty="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a:t>
            </a:r>
          </a:p>
          <a:p>
            <a:endParaRPr lang="en-AU" dirty="0"/>
          </a:p>
          <a:p>
            <a:r>
              <a:rPr lang="en-AU" dirty="0"/>
              <a:t>http://martinfowler.com/bliki/TestPyramid.html</a:t>
            </a:r>
          </a:p>
          <a:p>
            <a:endParaRPr lang="en-AU" baseline="0" dirty="0"/>
          </a:p>
          <a:p>
            <a:r>
              <a:rPr lang="en-GB" baseline="0" dirty="0"/>
              <a:t>This is the testing pyramid that you probably first heard about at </a:t>
            </a:r>
            <a:r>
              <a:rPr lang="en-GB" baseline="0" dirty="0" err="1"/>
              <a:t>uni</a:t>
            </a:r>
            <a:r>
              <a:rPr lang="en-GB" baseline="0" dirty="0"/>
              <a:t> – you have a breakdown of tests that looks something like this:</a:t>
            </a:r>
          </a:p>
          <a:p>
            <a:r>
              <a:rPr lang="en-GB" baseline="0" dirty="0"/>
              <a:t>Most organisations we go into either have limited testing, or have an approach based on something like this. We see this everywhere.</a:t>
            </a:r>
          </a:p>
          <a:p>
            <a:endParaRPr lang="en-GB" baseline="0" dirty="0"/>
          </a:p>
          <a:p>
            <a:r>
              <a:rPr lang="en-GB" baseline="0" dirty="0"/>
              <a:t>Mostly low level unit tests</a:t>
            </a:r>
          </a:p>
          <a:p>
            <a:r>
              <a:rPr lang="en-GB" baseline="0" dirty="0"/>
              <a:t>A smaller of number of service level or integration tests</a:t>
            </a:r>
          </a:p>
          <a:p>
            <a:r>
              <a:rPr lang="en-GB" baseline="0" dirty="0"/>
              <a:t>An even smaller number of UI or system level tests</a:t>
            </a:r>
            <a:br>
              <a:rPr lang="en-GB" baseline="0" dirty="0"/>
            </a:br>
            <a:endParaRPr lang="en-GB" baseline="0" dirty="0"/>
          </a:p>
          <a:p>
            <a:r>
              <a:rPr lang="en-GB" baseline="0" dirty="0"/>
              <a:t>[transition]</a:t>
            </a:r>
          </a:p>
          <a:p>
            <a:endParaRPr lang="en-GB" baseline="0" dirty="0"/>
          </a:p>
          <a:p>
            <a:r>
              <a:rPr lang="en-GB" b="1" baseline="0" dirty="0"/>
              <a:t>We hate the testing pyramid. There are 3 Problems we have with it:</a:t>
            </a:r>
          </a:p>
          <a:p>
            <a:endParaRPr lang="en-GB" baseline="0" dirty="0"/>
          </a:p>
          <a:p>
            <a:r>
              <a:rPr lang="en-GB" baseline="0" dirty="0"/>
              <a:t>You have to care about the type of tests rather than what confidence you’re getting from them – how many people waste time arguing if a test is unit/integration/etc.? That’s a WASTE OF TIME</a:t>
            </a:r>
          </a:p>
          <a:p>
            <a:r>
              <a:rPr lang="en-GB" baseline="0" dirty="0"/>
              <a:t>One-size-fits-all approach for all your projects that doesn’t give you the flexibility we feel you need across projects</a:t>
            </a:r>
          </a:p>
          <a:p>
            <a:r>
              <a:rPr lang="en-GB" baseline="0" dirty="0"/>
              <a:t>It also doesn’t take into account the relationship between speed and confidence…</a:t>
            </a:r>
          </a:p>
          <a:p>
            <a:endParaRPr lang="en-GB" baseline="0"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dirty="0"/>
              <a:t>https://www.flickr.com/photos/davidvillarreal/8732245026/</a:t>
            </a:r>
          </a:p>
          <a:p>
            <a:endParaRPr lang="en-GB" dirty="0"/>
          </a:p>
          <a:p>
            <a:r>
              <a:rPr lang="en-GB" dirty="0"/>
              <a:t>Speed vs confidence</a:t>
            </a:r>
          </a:p>
          <a:p>
            <a:r>
              <a:rPr lang="en-GB" dirty="0"/>
              <a:t>By speed</a:t>
            </a:r>
            <a:r>
              <a:rPr lang="en-GB" baseline="0" dirty="0"/>
              <a:t> we mean speed of feedback – how quickly do we get feedback as to whether or not the codebase is ok</a:t>
            </a:r>
          </a:p>
          <a:p>
            <a:r>
              <a:rPr lang="en-GB" baseline="0" dirty="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a:t>
            </a:r>
          </a:p>
          <a:p>
            <a:endParaRPr lang="en-GB" dirty="0"/>
          </a:p>
          <a:p>
            <a:r>
              <a:rPr lang="en-GB" baseline="0" dirty="0"/>
              <a:t>Automated or UI testing – all other considerations aside (human error, reliability </a:t>
            </a:r>
            <a:r>
              <a:rPr lang="en-GB" baseline="0" dirty="0" err="1"/>
              <a:t>etc</a:t>
            </a:r>
            <a:r>
              <a:rPr lang="en-GB" baseline="0" dirty="0"/>
              <a:t>) those two forms of testing take a lot of time to run</a:t>
            </a:r>
            <a:r>
              <a:rPr lang="en-AU" baseline="0" dirty="0"/>
              <a:t> but give you a lot of confidence the system is working because they act as a real user and exercise the entirety of the system as a user would.</a:t>
            </a:r>
          </a:p>
          <a:p>
            <a:r>
              <a:rPr lang="en-GB" baseline="0" dirty="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a:solidFill>
                  <a:schemeClr val="tx1"/>
                </a:solidFill>
                <a:effectLst/>
                <a:latin typeface="+mn-lt"/>
                <a:ea typeface="+mn-ea"/>
                <a:cs typeface="+mn-cs"/>
              </a:rPr>
              <a:t>(Rob)</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https://vimeo.com/68390508</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a:t>
            </a:r>
            <a:r>
              <a:rPr lang="en-AU" sz="1400" b="0" i="0" kern="1200" dirty="0" err="1">
                <a:solidFill>
                  <a:schemeClr val="tx1"/>
                </a:solidFill>
                <a:effectLst/>
                <a:latin typeface="+mn-lt"/>
                <a:ea typeface="+mn-ea"/>
                <a:cs typeface="+mn-cs"/>
              </a:rPr>
              <a:t>Bogard</a:t>
            </a:r>
            <a:r>
              <a:rPr lang="en-AU" sz="1400" b="0" i="0" kern="1200" dirty="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Jimmy provides</a:t>
            </a:r>
            <a:r>
              <a:rPr lang="en-AU" sz="1400" b="0" i="0" kern="1200" baseline="0" dirty="0">
                <a:solidFill>
                  <a:schemeClr val="tx1"/>
                </a:solidFill>
                <a:effectLst/>
                <a:latin typeface="+mn-lt"/>
                <a:ea typeface="+mn-ea"/>
                <a:cs typeface="+mn-cs"/>
              </a:rPr>
              <a:t> </a:t>
            </a:r>
            <a:r>
              <a:rPr lang="en-AU" sz="1400" b="0" i="0" kern="1200" dirty="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a:solidFill>
                <a:schemeClr val="tx1"/>
              </a:solidFill>
              <a:effectLst/>
              <a:latin typeface="+mn-lt"/>
              <a:ea typeface="+mn-ea"/>
              <a:cs typeface="+mn-cs"/>
            </a:endParaRPr>
          </a:p>
          <a:p>
            <a:pPr fontAlgn="base"/>
            <a:r>
              <a:rPr lang="en-AU" sz="1400" b="0" i="0" kern="1200" dirty="0">
                <a:solidFill>
                  <a:schemeClr val="tx1"/>
                </a:solidFill>
                <a:effectLst/>
                <a:latin typeface="+mn-lt"/>
                <a:ea typeface="+mn-ea"/>
                <a:cs typeface="+mn-cs"/>
              </a:rPr>
              <a:t>This</a:t>
            </a:r>
            <a:r>
              <a:rPr lang="en-AU" sz="1400" b="0" i="0" kern="1200" baseline="0" dirty="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a:solidFill>
                  <a:schemeClr val="accent5"/>
                </a:solidFill>
              </a:rPr>
              <a:t>This slide</a:t>
            </a:r>
            <a:r>
              <a:rPr lang="en-AU" sz="2800" baseline="0" dirty="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a:solidFill>
                  <a:srgbClr val="F8941E"/>
                </a:solidFill>
                <a:latin typeface="SegoeUI-Semilight"/>
              </a:rPr>
              <a:t>Our identity features large </a:t>
            </a:r>
          </a:p>
          <a:p>
            <a:r>
              <a:rPr lang="en-AU" sz="1200" b="0" i="0" u="none" strike="noStrike" baseline="0" dirty="0">
                <a:solidFill>
                  <a:srgbClr val="F8941E"/>
                </a:solidFill>
                <a:latin typeface="SegoeUI-Semilight"/>
              </a:rPr>
              <a:t>areas of navy and white, </a:t>
            </a:r>
          </a:p>
          <a:p>
            <a:r>
              <a:rPr lang="en-AU" sz="1200" b="0" i="0" u="none" strike="noStrike" baseline="0" dirty="0">
                <a:solidFill>
                  <a:srgbClr val="F8941E"/>
                </a:solidFill>
                <a:latin typeface="SegoeUI-Semilight"/>
              </a:rPr>
              <a:t>punctuated by a selected </a:t>
            </a:r>
          </a:p>
          <a:p>
            <a:r>
              <a:rPr lang="en-AU" sz="1200" b="0" i="0" u="none" strike="noStrike" baseline="0" dirty="0">
                <a:solidFill>
                  <a:srgbClr val="F8941E"/>
                </a:solidFill>
                <a:latin typeface="SegoeUI-Semilight"/>
              </a:rPr>
              <a:t>palette of highlight colours.</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Base colours</a:t>
            </a:r>
          </a:p>
          <a:p>
            <a:r>
              <a:rPr lang="en-AU" sz="900" b="0" i="0" u="none" strike="noStrike" baseline="0" dirty="0">
                <a:solidFill>
                  <a:srgbClr val="FFFFFF"/>
                </a:solidFill>
                <a:latin typeface="SegoeUI"/>
              </a:rPr>
              <a:t>Navy and white colour the majority of</a:t>
            </a:r>
          </a:p>
          <a:p>
            <a:r>
              <a:rPr lang="en-AU" sz="900" b="0" i="0" u="none" strike="noStrike" baseline="0" dirty="0">
                <a:solidFill>
                  <a:srgbClr val="FFFFFF"/>
                </a:solidFill>
                <a:latin typeface="SegoeUI"/>
              </a:rPr>
              <a:t>backgrounds and copy in all applications.</a:t>
            </a:r>
          </a:p>
          <a:p>
            <a:r>
              <a:rPr lang="en-AU" sz="900" b="1" i="0" u="none" strike="noStrike" baseline="0" dirty="0">
                <a:solidFill>
                  <a:srgbClr val="FFFFFF"/>
                </a:solidFill>
                <a:latin typeface="SegoeUI-Bold"/>
              </a:rPr>
              <a:t>Highlight colours</a:t>
            </a:r>
          </a:p>
          <a:p>
            <a:r>
              <a:rPr lang="en-AU" sz="900" b="0" i="0" u="none" strike="noStrike" baseline="0" dirty="0">
                <a:solidFill>
                  <a:srgbClr val="FFFFFF"/>
                </a:solidFill>
                <a:latin typeface="SegoeUI"/>
              </a:rPr>
              <a:t>Highlight colours are used in conjunction</a:t>
            </a:r>
          </a:p>
          <a:p>
            <a:r>
              <a:rPr lang="en-AU" sz="900" b="0" i="0" u="none" strike="noStrike" baseline="0" dirty="0">
                <a:solidFill>
                  <a:srgbClr val="FFFFFF"/>
                </a:solidFill>
                <a:latin typeface="SegoeUI"/>
              </a:rPr>
              <a:t>with the base colours to create a vibrant</a:t>
            </a:r>
          </a:p>
          <a:p>
            <a:r>
              <a:rPr lang="en-AU" sz="900" b="0" i="0" u="none" strike="noStrike" baseline="0" dirty="0">
                <a:solidFill>
                  <a:srgbClr val="FFFFFF"/>
                </a:solidFill>
                <a:latin typeface="SegoeUI"/>
              </a:rPr>
              <a:t>and diverse identity.</a:t>
            </a:r>
          </a:p>
          <a:p>
            <a:endParaRPr lang="en-AU" sz="900" b="0" i="0" u="none" strike="noStrike" baseline="0" dirty="0">
              <a:solidFill>
                <a:srgbClr val="FFFFFF"/>
              </a:solidFill>
              <a:latin typeface="SegoeUI"/>
            </a:endParaRPr>
          </a:p>
          <a:p>
            <a:r>
              <a:rPr lang="en-AU" sz="900" b="0" i="0" u="none" strike="noStrike" baseline="0" dirty="0">
                <a:solidFill>
                  <a:srgbClr val="FFFFFF"/>
                </a:solidFill>
                <a:latin typeface="SegoeUI"/>
              </a:rPr>
              <a:t>Highlight colours can be used for:</a:t>
            </a:r>
          </a:p>
          <a:p>
            <a:r>
              <a:rPr lang="en-AU" sz="900" b="0" i="0" u="none" strike="noStrike" baseline="0" dirty="0">
                <a:solidFill>
                  <a:srgbClr val="FFFFFF"/>
                </a:solidFill>
                <a:latin typeface="SegoeUI"/>
              </a:rPr>
              <a:t>• headings and subheadings</a:t>
            </a:r>
          </a:p>
          <a:p>
            <a:r>
              <a:rPr lang="en-AU" sz="900" b="0" i="0" u="none" strike="noStrike" baseline="0" dirty="0">
                <a:solidFill>
                  <a:srgbClr val="FFFFFF"/>
                </a:solidFill>
                <a:latin typeface="SegoeUI"/>
              </a:rPr>
              <a:t>• highlight copy</a:t>
            </a:r>
          </a:p>
          <a:p>
            <a:r>
              <a:rPr lang="en-AU" sz="900" b="0" i="0" u="none" strike="noStrike" baseline="0" dirty="0">
                <a:solidFill>
                  <a:srgbClr val="FFFFFF"/>
                </a:solidFill>
                <a:latin typeface="SegoeUI"/>
              </a:rPr>
              <a:t>• rules and/or boxes</a:t>
            </a:r>
          </a:p>
          <a:p>
            <a:r>
              <a:rPr lang="en-AU" sz="900" b="0" i="0" u="none" strike="noStrike" baseline="0" dirty="0">
                <a:solidFill>
                  <a:srgbClr val="FFFFFF"/>
                </a:solidFill>
                <a:latin typeface="SegoeUI"/>
              </a:rPr>
              <a:t>• links and/or buttons</a:t>
            </a:r>
          </a:p>
          <a:p>
            <a:r>
              <a:rPr lang="en-AU" sz="900" b="0" i="0" u="none" strike="noStrike" baseline="0" dirty="0">
                <a:solidFill>
                  <a:srgbClr val="FFFFFF"/>
                </a:solidFill>
                <a:latin typeface="SegoeUI"/>
              </a:rPr>
              <a:t>• tinting images</a:t>
            </a:r>
          </a:p>
          <a:p>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graphic</a:t>
            </a:r>
            <a:r>
              <a:rPr lang="fr-FR" sz="900" b="0" i="0" u="none" strike="noStrike" baseline="0" dirty="0">
                <a:solidFill>
                  <a:srgbClr val="FFFFFF"/>
                </a:solidFill>
                <a:latin typeface="SegoeUI"/>
              </a:rPr>
              <a:t> </a:t>
            </a:r>
            <a:r>
              <a:rPr lang="fr-FR" sz="900" b="0" i="0" u="none" strike="noStrike" baseline="0" dirty="0" err="1">
                <a:solidFill>
                  <a:srgbClr val="FFFFFF"/>
                </a:solidFill>
                <a:latin typeface="SegoeUI"/>
              </a:rPr>
              <a:t>devices</a:t>
            </a:r>
            <a:r>
              <a:rPr lang="fr-FR" sz="900" b="0" i="0" u="none" strike="noStrike" baseline="0" dirty="0">
                <a:solidFill>
                  <a:srgbClr val="FFFFFF"/>
                </a:solidFill>
                <a:latin typeface="SegoeUI"/>
              </a:rPr>
              <a:t> </a:t>
            </a:r>
          </a:p>
          <a:p>
            <a:endParaRPr lang="en-AU" sz="900" b="1" i="0" u="none" strike="noStrike" baseline="0" dirty="0">
              <a:solidFill>
                <a:srgbClr val="FFFFFF"/>
              </a:solidFill>
              <a:latin typeface="SegoeUI-Bold"/>
            </a:endParaRPr>
          </a:p>
          <a:p>
            <a:r>
              <a:rPr lang="en-AU" sz="900" b="1" i="0" u="none" strike="noStrike" baseline="0" dirty="0">
                <a:solidFill>
                  <a:srgbClr val="FFFFFF"/>
                </a:solidFill>
                <a:latin typeface="SegoeUI-Bold"/>
              </a:rPr>
              <a:t>Highlight tints</a:t>
            </a:r>
          </a:p>
          <a:p>
            <a:r>
              <a:rPr lang="en-AU" sz="900" b="0" i="0" u="none" strike="noStrike" baseline="0" dirty="0">
                <a:solidFill>
                  <a:srgbClr val="FFFFFF"/>
                </a:solidFill>
                <a:latin typeface="SegoeUI"/>
              </a:rPr>
              <a:t>Tints are used for charts and diagrams.</a:t>
            </a:r>
          </a:p>
          <a:p>
            <a:r>
              <a:rPr lang="en-AU" sz="900" b="1" i="0" u="none" strike="noStrike" baseline="0" dirty="0">
                <a:solidFill>
                  <a:srgbClr val="FFFFFF"/>
                </a:solidFill>
                <a:latin typeface="SegoeUI-Bold"/>
              </a:rPr>
              <a:t>Do not over-use </a:t>
            </a:r>
            <a:r>
              <a:rPr lang="en-AU" sz="900" b="0" i="0" u="none" strike="noStrike" baseline="0" dirty="0">
                <a:solidFill>
                  <a:srgbClr val="FFFFFF"/>
                </a:solidFill>
                <a:latin typeface="SegoeUI"/>
              </a:rPr>
              <a:t>– using one secondary</a:t>
            </a:r>
          </a:p>
          <a:p>
            <a:r>
              <a:rPr lang="en-AU" sz="900" b="0" i="0" u="none" strike="noStrike" baseline="0" dirty="0">
                <a:solidFill>
                  <a:srgbClr val="FFFFFF"/>
                </a:solidFill>
                <a:latin typeface="SegoeUI"/>
              </a:rPr>
              <a:t>colour per page is recommended.</a:t>
            </a:r>
          </a:p>
          <a:p>
            <a:endParaRPr lang="en-AU" sz="900" b="0" i="0" u="none" strike="noStrike" baseline="0" dirty="0">
              <a:solidFill>
                <a:srgbClr val="FFFFFF"/>
              </a:solidFill>
              <a:latin typeface="SegoeUI"/>
            </a:endParaRPr>
          </a:p>
          <a:p>
            <a:r>
              <a:rPr lang="en-AU" sz="900" b="1" i="0" u="none" strike="noStrike" baseline="0" dirty="0">
                <a:solidFill>
                  <a:srgbClr val="FFFFFF"/>
                </a:solidFill>
                <a:latin typeface="SegoeUI-Bold"/>
              </a:rPr>
              <a:t>Please don’t</a:t>
            </a:r>
          </a:p>
          <a:p>
            <a:r>
              <a:rPr lang="en-AU" sz="900" b="0" i="0" u="none" strike="noStrike" baseline="0" dirty="0">
                <a:solidFill>
                  <a:srgbClr val="FFFFFF"/>
                </a:solidFill>
                <a:latin typeface="SegoeUI"/>
              </a:rPr>
              <a:t>• use any colours outside of the specified</a:t>
            </a:r>
          </a:p>
          <a:p>
            <a:r>
              <a:rPr lang="en-AU" sz="900" b="0" i="0" u="none" strike="noStrike" baseline="0" dirty="0">
                <a:solidFill>
                  <a:srgbClr val="FFFFFF"/>
                </a:solidFill>
                <a:latin typeface="SegoeUI"/>
              </a:rPr>
              <a:t>colour palette</a:t>
            </a:r>
          </a:p>
          <a:p>
            <a:r>
              <a:rPr lang="en-AU" sz="900" b="0" i="0" u="none" strike="noStrike" baseline="0" dirty="0">
                <a:solidFill>
                  <a:srgbClr val="FFFFFF"/>
                </a:solidFill>
                <a:latin typeface="SegoeUI"/>
              </a:rPr>
              <a:t>• create non-specified tints</a:t>
            </a:r>
          </a:p>
          <a:p>
            <a:r>
              <a:rPr lang="en-AU" sz="900" b="0" i="0" u="none" strike="noStrike" baseline="0" dirty="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81365592-B95A-4E1B-8688-B9BAC9237151}" type="datetime1">
              <a:rPr lang="en-AU" smtClean="0"/>
              <a:t>20/07/2016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a:t>Click to add title</a:t>
            </a:r>
          </a:p>
        </p:txBody>
      </p:sp>
      <p:sp>
        <p:nvSpPr>
          <p:cNvPr id="4" name="Date Placeholder 3"/>
          <p:cNvSpPr>
            <a:spLocks noGrp="1"/>
          </p:cNvSpPr>
          <p:nvPr>
            <p:ph type="dt" sz="half" idx="10"/>
          </p:nvPr>
        </p:nvSpPr>
        <p:spPr/>
        <p:txBody>
          <a:bodyPr/>
          <a:lstStyle/>
          <a:p>
            <a:fld id="{AD4CC7D5-0035-4193-9F83-5592C7C73289}" type="datetime1">
              <a:rPr lang="en-AU" smtClean="0"/>
              <a:t>20/07/2016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a:t>Click picture icon  in centre of box</a:t>
            </a:r>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20/07/2016</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20/07/2016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20/07/2016</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a:t>Page</a:t>
            </a:r>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a:t>Quote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quote source</a:t>
            </a:r>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a:t>Click to add title</a:t>
            </a:r>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a:t>Optional: insert photo of contact by clicking picture icon below</a:t>
            </a:r>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a:t>Divider page title</a:t>
            </a:r>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20/07/2016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t>Page</a:t>
            </a:r>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a:t>Impact slide</a:t>
            </a:r>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20/07/2016</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a:solidFill>
                  <a:schemeClr val="tx1"/>
                </a:solidFill>
              </a:rPr>
              <a:t>Page</a:t>
            </a: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a:t>Insert text</a:t>
            </a:r>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a:t>Insert text</a:t>
            </a:r>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a:t>Click to add presentation title</a:t>
            </a:r>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p>
            <a:fld id="{2AB80E0E-1F2C-4E6E-B168-928DCCD9FC96}" type="datetime1">
              <a:rPr lang="en-AU" smtClean="0"/>
              <a:t>20/07/2016</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a:t>Click to add title</a:t>
            </a:r>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20/07/2016</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solidFill>
                  <a:schemeClr val="bg1"/>
                </a:solidFill>
              </a:rPr>
              <a:t>Page</a:t>
            </a: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a:t>Click picture icon in centre of screen</a:t>
            </a:r>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20/07/2016</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a:t>Page</a:t>
            </a:r>
          </a:p>
        </p:txBody>
      </p:sp>
      <p:sp>
        <p:nvSpPr>
          <p:cNvPr id="5" name="TextBox 4"/>
          <p:cNvSpPr txBox="1"/>
          <p:nvPr userDrawn="1"/>
        </p:nvSpPr>
        <p:spPr>
          <a:xfrm>
            <a:off x="3286894" y="6417335"/>
            <a:ext cx="4524187" cy="307777"/>
          </a:xfrm>
          <a:prstGeom prst="rect">
            <a:avLst/>
          </a:prstGeom>
          <a:noFill/>
        </p:spPr>
        <p:txBody>
          <a:bodyPr wrap="none" rtlCol="0">
            <a:spAutoFit/>
          </a:bodyPr>
          <a:lstStyle/>
          <a:p>
            <a:r>
              <a:rPr lang="en-AU" sz="1400" dirty="0"/>
              <a:t>#</a:t>
            </a:r>
            <a:r>
              <a:rPr lang="en-AU" sz="1400" dirty="0" err="1"/>
              <a:t>ndcsydney</a:t>
            </a:r>
            <a:r>
              <a:rPr lang="en-AU" sz="1400" dirty="0"/>
              <a:t> #</a:t>
            </a:r>
            <a:r>
              <a:rPr lang="en-AU" sz="1400" dirty="0" err="1"/>
              <a:t>microtesting</a:t>
            </a:r>
            <a:r>
              <a:rPr lang="en-AU" sz="1400" dirty="0"/>
              <a:t> @</a:t>
            </a:r>
            <a:r>
              <a:rPr lang="en-AU" sz="1400" dirty="0" err="1"/>
              <a:t>robdmoore</a:t>
            </a:r>
            <a:r>
              <a:rPr lang="en-AU" sz="1400" dirty="0"/>
              <a:t> @</a:t>
            </a:r>
            <a:r>
              <a:rPr lang="en-AU" sz="1400" dirty="0" err="1"/>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a:t>Microtesting</a:t>
            </a:r>
            <a:r>
              <a:rPr lang="en-GB" dirty="0"/>
              <a:t/>
            </a:r>
            <a:br>
              <a:rPr lang="en-GB" dirty="0"/>
            </a:br>
            <a:r>
              <a:rPr lang="en-GB" dirty="0"/>
              <a:t/>
            </a:r>
            <a:br>
              <a:rPr lang="en-GB" dirty="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a:t>Matt Davies</a:t>
            </a:r>
          </a:p>
          <a:p>
            <a:r>
              <a:rPr lang="en-GB" sz="2400" dirty="0"/>
              <a:t>Principal Consultant</a:t>
            </a:r>
            <a:endParaRPr lang="en-AU" sz="2400" dirty="0"/>
          </a:p>
        </p:txBody>
      </p:sp>
      <p:sp>
        <p:nvSpPr>
          <p:cNvPr id="4" name="TextBox 3"/>
          <p:cNvSpPr txBox="1"/>
          <p:nvPr/>
        </p:nvSpPr>
        <p:spPr>
          <a:xfrm>
            <a:off x="5144912" y="5407109"/>
            <a:ext cx="2894510" cy="830997"/>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2" name="Title 1"/>
          <p:cNvSpPr>
            <a:spLocks noGrp="1"/>
          </p:cNvSpPr>
          <p:nvPr>
            <p:ph type="title"/>
          </p:nvPr>
        </p:nvSpPr>
        <p:spPr/>
        <p:txBody>
          <a:bodyPr/>
          <a:lstStyle/>
          <a:p>
            <a:r>
              <a:rPr lang="en-GB" dirty="0"/>
              <a:t>Our testing </a:t>
            </a:r>
            <a:r>
              <a:rPr lang="en-GB" dirty="0" smtClean="0"/>
              <a:t>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br>
              <a:rPr lang="en-AU" sz="3600" dirty="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a:t>Jimmy </a:t>
            </a:r>
            <a:r>
              <a:rPr lang="en-AU" dirty="0" err="1"/>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42" y="549474"/>
            <a:ext cx="11161240" cy="2232248"/>
          </a:xfrm>
        </p:spPr>
        <p:txBody>
          <a:bodyPr/>
          <a:lstStyle/>
          <a:p>
            <a:pPr algn="ctr">
              <a:lnSpc>
                <a:spcPts val="8000"/>
              </a:lnSpc>
            </a:pPr>
            <a:r>
              <a:rPr lang="en-GB" sz="7200" b="1" dirty="0"/>
              <a:t>The goal of testing</a:t>
            </a:r>
            <a:br>
              <a:rPr lang="en-GB" sz="7200" b="1" dirty="0"/>
            </a:br>
            <a:r>
              <a:rPr lang="en-GB" sz="7200" b="1" dirty="0"/>
              <a:t>is not to test.</a:t>
            </a:r>
            <a:endParaRPr lang="en-GB" sz="7200"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4" name="Rectangle 3"/>
          <p:cNvSpPr/>
          <p:nvPr/>
        </p:nvSpPr>
        <p:spPr>
          <a:xfrm>
            <a:off x="370570" y="3748157"/>
            <a:ext cx="10657184" cy="1754326"/>
          </a:xfrm>
          <a:prstGeom prst="rect">
            <a:avLst/>
          </a:prstGeom>
        </p:spPr>
        <p:txBody>
          <a:bodyPr wrap="square">
            <a:spAutoFit/>
          </a:bodyPr>
          <a:lstStyle/>
          <a:p>
            <a:r>
              <a:rPr lang="en-GB" sz="5400" dirty="0"/>
              <a:t>Our goal should be to get </a:t>
            </a:r>
            <a:r>
              <a:rPr lang="en-GB" sz="5400" i="1" dirty="0"/>
              <a:t>enough</a:t>
            </a:r>
            <a:r>
              <a:rPr lang="en-GB" sz="5400" dirty="0"/>
              <a:t> confidence as quickly as possible.</a:t>
            </a:r>
            <a:endParaRPr lang="en-GB" sz="4800" dirty="0"/>
          </a:p>
        </p:txBody>
      </p:sp>
    </p:spTree>
    <p:extLst>
      <p:ext uri="{BB962C8B-B14F-4D97-AF65-F5344CB8AC3E}">
        <p14:creationId xmlns:p14="http://schemas.microsoft.com/office/powerpoint/2010/main" val="39383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Speed of release</a:t>
            </a:r>
          </a:p>
        </p:txBody>
      </p:sp>
      <p:sp>
        <p:nvSpPr>
          <p:cNvPr id="3" name="Content Placeholder 2"/>
          <p:cNvSpPr>
            <a:spLocks noGrp="1"/>
          </p:cNvSpPr>
          <p:nvPr>
            <p:ph idx="1"/>
          </p:nvPr>
        </p:nvSpPr>
        <p:spPr/>
        <p:txBody>
          <a:bodyPr/>
          <a:lstStyle/>
          <a:p>
            <a:r>
              <a:rPr lang="en-AU" dirty="0"/>
              <a:t>You can only release when you meet your minimum confidence level.</a:t>
            </a:r>
          </a:p>
        </p:txBody>
      </p:sp>
      <p:sp>
        <p:nvSpPr>
          <p:cNvPr id="4" name="Slide Number Placeholder 3"/>
          <p:cNvSpPr>
            <a:spLocks noGrp="1"/>
          </p:cNvSpPr>
          <p:nvPr>
            <p:ph type="sldNum" sz="quarter" idx="12"/>
          </p:nvPr>
        </p:nvSpPr>
        <p:spPr/>
        <p:txBody>
          <a:bodyPr/>
          <a:lstStyle/>
          <a:p>
            <a:fld id="{1DEBBDC7-4A1B-43E6-8DA6-58148E08E8A6}" type="slidenum">
              <a:rPr lang="en-AU" smtClean="0"/>
              <a:t>14</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 of release</a:t>
            </a:r>
          </a:p>
        </p:txBody>
      </p:sp>
      <p:sp>
        <p:nvSpPr>
          <p:cNvPr id="8" name="TextBox 7"/>
          <p:cNvSpPr txBox="1"/>
          <p:nvPr/>
        </p:nvSpPr>
        <p:spPr>
          <a:xfrm>
            <a:off x="7402864" y="6149548"/>
            <a:ext cx="2364750"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Automated </a:t>
            </a:r>
            <a:r>
              <a:rPr lang="en-AU" dirty="0" smtClean="0">
                <a:solidFill>
                  <a:srgbClr val="E5007E"/>
                </a:solidFill>
                <a:latin typeface="SketchFlow Print" panose="02000000000000000000" pitchFamily="2" charset="0"/>
              </a:rPr>
              <a:t>tests</a:t>
            </a:r>
            <a:endParaRPr lang="en-AU" dirty="0">
              <a:solidFill>
                <a:srgbClr val="E5007E"/>
              </a:solidFill>
              <a:latin typeface="SketchFlow Print" panose="02000000000000000000" pitchFamily="2" charset="0"/>
            </a:endParaRP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743278" y="4796081"/>
            <a:ext cx="4200189"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Brittle tests (low confidence)</a:t>
            </a:r>
          </a:p>
          <a:p>
            <a:r>
              <a:rPr lang="en-AU" dirty="0">
                <a:latin typeface="SketchFlow Print" panose="02000000000000000000" pitchFamily="2" charset="0"/>
              </a:rPr>
              <a:t>Lots of time running tests</a:t>
            </a:r>
          </a:p>
          <a:p>
            <a:r>
              <a:rPr lang="en-AU" dirty="0">
                <a:latin typeface="SketchFlow Print" panose="02000000000000000000" pitchFamily="2" charset="0"/>
              </a:rPr>
              <a:t>Lots of time writing tests</a:t>
            </a:r>
          </a:p>
        </p:txBody>
      </p:sp>
      <p:sp>
        <p:nvSpPr>
          <p:cNvPr id="14" name="TextBox 13"/>
          <p:cNvSpPr txBox="1"/>
          <p:nvPr/>
        </p:nvSpPr>
        <p:spPr>
          <a:xfrm>
            <a:off x="1445082" y="4796081"/>
            <a:ext cx="4362092" cy="1061829"/>
          </a:xfrm>
          <a:prstGeom prst="rect">
            <a:avLst/>
          </a:prstGeom>
          <a:solidFill>
            <a:srgbClr val="FFFFFF">
              <a:alpha val="80000"/>
            </a:srgbClr>
          </a:solidFill>
        </p:spPr>
        <p:txBody>
          <a:bodyPr wrap="none" rtlCol="0">
            <a:spAutoFit/>
          </a:bodyPr>
          <a:lstStyle/>
          <a:p>
            <a:r>
              <a:rPr lang="en-AU" dirty="0">
                <a:latin typeface="SketchFlow Print" panose="02000000000000000000" pitchFamily="2" charset="0"/>
              </a:rPr>
              <a:t>Fear of refactoring</a:t>
            </a:r>
          </a:p>
          <a:p>
            <a:r>
              <a:rPr lang="en-AU" dirty="0">
                <a:latin typeface="SketchFlow Print" panose="02000000000000000000" pitchFamily="2" charset="0"/>
              </a:rPr>
              <a:t>Manual regression testing</a:t>
            </a:r>
          </a:p>
          <a:p>
            <a:r>
              <a:rPr lang="en-US" dirty="0">
                <a:latin typeface="SketchFlow Print" panose="02000000000000000000" pitchFamily="2" charset="0"/>
              </a:rPr>
              <a:t>Wasted time fixing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Speed and confidence are inversely proportional</a:t>
            </a:r>
            <a:br>
              <a:rPr lang="en-AU" sz="4000" dirty="0">
                <a:latin typeface="+mn-lt"/>
              </a:rPr>
            </a:br>
            <a:r>
              <a:rPr lang="en-AU" sz="4000" dirty="0">
                <a:latin typeface="+mn-lt"/>
              </a:rPr>
              <a:t>* Testing pyramid is too rigid – we can be </a:t>
            </a:r>
            <a:r>
              <a:rPr lang="en-AU" sz="4000" dirty="0" smtClean="0">
                <a:latin typeface="+mn-lt"/>
              </a:rPr>
              <a:t>smarter</a:t>
            </a:r>
            <a:br>
              <a:rPr lang="en-AU" sz="4000" dirty="0" smtClean="0">
                <a:latin typeface="+mn-lt"/>
              </a:rPr>
            </a:br>
            <a:r>
              <a:rPr lang="en-AU" sz="4000" dirty="0" smtClean="0">
                <a:latin typeface="+mn-lt"/>
              </a:rPr>
              <a:t>* The goal of testing is not to test</a:t>
            </a:r>
            <a:br>
              <a:rPr lang="en-AU" sz="4000" dirty="0" smtClean="0">
                <a:latin typeface="+mn-lt"/>
              </a:rPr>
            </a:br>
            <a:r>
              <a:rPr lang="en-AU" sz="4000" b="1" dirty="0" smtClean="0">
                <a:latin typeface="+mn-lt"/>
              </a:rPr>
              <a:t>* Confidence is the most important driver</a:t>
            </a:r>
            <a:r>
              <a:rPr lang="en-AU" sz="4000" dirty="0">
                <a:latin typeface="+mn-lt"/>
              </a:rPr>
              <a:t/>
            </a:r>
            <a:br>
              <a:rPr lang="en-AU" sz="4000" dirty="0">
                <a:latin typeface="+mn-lt"/>
              </a:rPr>
            </a:br>
            <a:r>
              <a:rPr lang="en-AU" sz="4000" dirty="0" smtClean="0">
                <a:latin typeface="+mn-lt"/>
              </a:rPr>
              <a:t>* Speed up releases w/ pragmatic automated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2: “The Business”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16</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“Business people can get their hands off my testing strategy”</a:t>
            </a:r>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a:solidFill>
                  <a:srgbClr val="E5007E"/>
                </a:solidFill>
              </a:rPr>
              <a:t>Challenge</a:t>
            </a:r>
            <a:r>
              <a:rPr lang="en-GB" sz="4000" dirty="0"/>
              <a:t> yourself to set a </a:t>
            </a:r>
            <a:r>
              <a:rPr lang="en-GB" sz="2800" dirty="0"/>
              <a:t>minimum </a:t>
            </a:r>
            <a:r>
              <a:rPr lang="en-GB" sz="4000" dirty="0"/>
              <a:t>confidence level that is as </a:t>
            </a:r>
            <a:r>
              <a:rPr lang="en-GB" sz="2800" dirty="0"/>
              <a:t>low</a:t>
            </a:r>
            <a:r>
              <a:rPr lang="en-GB" sz="4000" dirty="0"/>
              <a:t> as possible</a:t>
            </a:r>
          </a:p>
          <a:p>
            <a:pPr marL="742950" indent="-742950">
              <a:buFont typeface="+mj-lt"/>
              <a:buAutoNum type="arabicPeriod"/>
            </a:pPr>
            <a:r>
              <a:rPr lang="en-GB" sz="4000" dirty="0"/>
              <a:t>Create</a:t>
            </a:r>
            <a:r>
              <a:rPr lang="en-GB" sz="4000" b="1" dirty="0"/>
              <a:t> </a:t>
            </a:r>
            <a:r>
              <a:rPr lang="en-GB" sz="4000" dirty="0"/>
              <a:t>a testing strategy that meets that confidence level as </a:t>
            </a:r>
            <a:r>
              <a:rPr lang="en-GB" sz="5400" i="1" dirty="0"/>
              <a:t>fast</a:t>
            </a:r>
            <a:r>
              <a:rPr lang="en-GB" sz="5400" dirty="0"/>
              <a:t> </a:t>
            </a:r>
            <a:r>
              <a:rPr lang="en-GB" sz="4000" dirty="0"/>
              <a:t>as possible</a:t>
            </a:r>
          </a:p>
          <a:p>
            <a:pPr marL="742950" indent="-742950">
              <a:buFont typeface="+mj-lt"/>
              <a:buAutoNum type="arabicPeriod"/>
            </a:pPr>
            <a:r>
              <a:rPr lang="en-GB" sz="4000" dirty="0"/>
              <a:t>Adjust the testing strategy over time based on observations (</a:t>
            </a:r>
            <a:r>
              <a:rPr lang="en-GB" dirty="0">
                <a:solidFill>
                  <a:srgbClr val="E5007E"/>
                </a:solidFill>
              </a:rPr>
              <a:t>inspect and adapt</a:t>
            </a:r>
            <a:r>
              <a:rPr lang="en-GB" sz="4000" dirty="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19</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a:latin typeface="+mj-lt"/>
              </a:rPr>
              <a:t>Yes and no.</a:t>
            </a: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a:t>Why </a:t>
            </a:r>
            <a:r>
              <a:rPr lang="en-US" dirty="0" err="1"/>
              <a:t>microtesting</a:t>
            </a:r>
            <a:r>
              <a:rPr lang="en-US" dirty="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6364371" cy="1384995"/>
          </a:xfrm>
          <a:prstGeom prst="rect">
            <a:avLst/>
          </a:prstGeom>
          <a:noFill/>
        </p:spPr>
        <p:txBody>
          <a:bodyPr wrap="none" rtlCol="0">
            <a:spAutoFit/>
          </a:bodyPr>
          <a:lstStyle/>
          <a:p>
            <a:r>
              <a:rPr lang="en-US" sz="2800" dirty="0"/>
              <a:t>We were going to go with </a:t>
            </a:r>
            <a:r>
              <a:rPr lang="en-US" sz="2800" dirty="0" err="1"/>
              <a:t>nano</a:t>
            </a:r>
            <a:r>
              <a:rPr lang="en-US" sz="2800" dirty="0"/>
              <a:t> testing</a:t>
            </a:r>
          </a:p>
          <a:p>
            <a:r>
              <a:rPr lang="en-US" sz="2800" dirty="0"/>
              <a:t>Cooler than </a:t>
            </a:r>
            <a:r>
              <a:rPr lang="en-US" sz="2800" dirty="0" err="1"/>
              <a:t>microservices</a:t>
            </a:r>
            <a:endParaRPr lang="en-US" sz="2800" dirty="0"/>
          </a:p>
          <a:p>
            <a:endParaRPr lang="en-AU" sz="2800" dirty="0"/>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a:t>Because we have been writing less tests,</a:t>
            </a:r>
          </a:p>
          <a:p>
            <a:r>
              <a:rPr lang="en-US" sz="2800" b="1" dirty="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Enterprise Grade Testing™</a:t>
            </a:r>
            <a:endParaRPr lang="en-AU" dirty="0"/>
          </a:p>
        </p:txBody>
      </p:sp>
      <p:sp>
        <p:nvSpPr>
          <p:cNvPr id="3" name="Content Placeholder 2"/>
          <p:cNvSpPr>
            <a:spLocks noGrp="1"/>
          </p:cNvSpPr>
          <p:nvPr>
            <p:ph idx="1"/>
          </p:nvPr>
        </p:nvSpPr>
        <p:spPr/>
        <p:txBody>
          <a:bodyPr/>
          <a:lstStyle/>
          <a:p>
            <a:endParaRPr lang="en-GB" dirty="0"/>
          </a:p>
          <a:p>
            <a:endParaRPr lang="en-GB" dirty="0"/>
          </a:p>
          <a:p>
            <a:endParaRPr lang="en-GB" dirty="0"/>
          </a:p>
          <a:p>
            <a:r>
              <a:rPr lang="en-GB" dirty="0"/>
              <a:t>Keep it nimble</a:t>
            </a:r>
          </a:p>
          <a:p>
            <a:r>
              <a:rPr lang="en-GB" dirty="0"/>
              <a:t>Make it per-project</a:t>
            </a:r>
          </a:p>
          <a:p>
            <a:r>
              <a:rPr lang="en-GB" dirty="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a:t>tl;dr</a:t>
            </a:r>
            <a:r>
              <a:rPr lang="en-AU" dirty="0"/>
              <a:t/>
            </a:r>
            <a:br>
              <a:rPr lang="en-AU" dirty="0"/>
            </a:br>
            <a:r>
              <a:rPr lang="en-AU" dirty="0"/>
              <a:t/>
            </a:r>
            <a:br>
              <a:rPr lang="en-AU" dirty="0"/>
            </a:br>
            <a:r>
              <a:rPr lang="en-AU" sz="4000" dirty="0">
                <a:latin typeface="+mn-lt"/>
              </a:rPr>
              <a:t>* </a:t>
            </a:r>
            <a:r>
              <a:rPr lang="en-AU" sz="4000" dirty="0" smtClean="0">
                <a:latin typeface="+mn-lt"/>
              </a:rPr>
              <a:t>Minimum confidence needed is a business decision</a:t>
            </a:r>
            <a:br>
              <a:rPr lang="en-AU" sz="4000" dirty="0" smtClean="0">
                <a:latin typeface="+mn-lt"/>
              </a:rPr>
            </a:br>
            <a:r>
              <a:rPr lang="en-AU" sz="4000" dirty="0" smtClean="0">
                <a:latin typeface="+mn-lt"/>
              </a:rPr>
              <a:t>* …</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3458118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Subcutaneous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“Mocking frameworks are our </a:t>
            </a:r>
            <a:r>
              <a:rPr lang="en-US" sz="2800" dirty="0" err="1" smtClean="0">
                <a:solidFill>
                  <a:schemeClr val="bg1"/>
                </a:solidFill>
              </a:rPr>
              <a:t>saviour</a:t>
            </a:r>
            <a:r>
              <a:rPr lang="en-US" sz="2800" dirty="0" smtClean="0">
                <a:solidFill>
                  <a:schemeClr val="bg1"/>
                </a:solidFill>
              </a:rPr>
              <a:t>”</a:t>
            </a:r>
            <a:endParaRPr lang="en-AU" sz="2800" dirty="0">
              <a:solidFill>
                <a:schemeClr val="bg1"/>
              </a:solidFill>
            </a:endParaRPr>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Advantages</a:t>
            </a:r>
          </a:p>
        </p:txBody>
      </p:sp>
      <p:sp>
        <p:nvSpPr>
          <p:cNvPr id="3" name="Content Placeholder 2"/>
          <p:cNvSpPr>
            <a:spLocks noGrp="1"/>
          </p:cNvSpPr>
          <p:nvPr>
            <p:ph idx="1"/>
          </p:nvPr>
        </p:nvSpPr>
        <p:spPr/>
        <p:txBody>
          <a:bodyPr/>
          <a:lstStyle/>
          <a:p>
            <a:r>
              <a:rPr lang="en-AU" dirty="0"/>
              <a:t>Testing behaviour </a:t>
            </a:r>
            <a:r>
              <a:rPr lang="en-AU" dirty="0">
                <a:sym typeface="Wingdings" panose="05000000000000000000" pitchFamily="2" charset="2"/>
              </a:rPr>
              <a:t></a:t>
            </a:r>
            <a:r>
              <a:rPr lang="en-AU" dirty="0"/>
              <a:t> acceptance criteria </a:t>
            </a:r>
            <a:r>
              <a:rPr lang="en-AU" dirty="0">
                <a:sym typeface="Wingdings" panose="05000000000000000000" pitchFamily="2" charset="2"/>
              </a:rPr>
              <a:t></a:t>
            </a:r>
            <a:r>
              <a:rPr lang="en-AU" dirty="0"/>
              <a:t> ATDD, executable specification</a:t>
            </a:r>
          </a:p>
          <a:p>
            <a:r>
              <a:rPr lang="en-AU" dirty="0"/>
              <a:t>High amount of confidence</a:t>
            </a:r>
          </a:p>
          <a:p>
            <a:r>
              <a:rPr lang="en-AU" dirty="0"/>
              <a:t>Reasonably fast without the fragility of UI tests</a:t>
            </a:r>
          </a:p>
          <a:p>
            <a:r>
              <a:rPr lang="en-AU" dirty="0"/>
              <a:t>Refactoring friendly </a:t>
            </a:r>
            <a:r>
              <a:rPr lang="en-AU" dirty="0">
                <a:sym typeface="Wingdings" panose="05000000000000000000" pitchFamily="2" charset="2"/>
              </a:rPr>
              <a:t></a:t>
            </a:r>
          </a:p>
          <a:p>
            <a:r>
              <a:rPr lang="en-AU" dirty="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a:solidFill>
                  <a:schemeClr val="bg1"/>
                </a:solidFill>
              </a:rPr>
              <a:t>Silver bullet!?</a:t>
            </a: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endParaRPr lang="en-AU" dirty="0"/>
          </a:p>
        </p:txBody>
      </p:sp>
      <p:sp>
        <p:nvSpPr>
          <p:cNvPr id="3" name="Content Placeholder 2"/>
          <p:cNvSpPr>
            <a:spLocks noGrp="1"/>
          </p:cNvSpPr>
          <p:nvPr>
            <p:ph idx="1"/>
          </p:nvPr>
        </p:nvSpPr>
        <p:spPr/>
        <p:txBody>
          <a:bodyPr/>
          <a:lstStyle/>
          <a:p>
            <a:r>
              <a:rPr lang="en-AU" dirty="0"/>
              <a:t>Hard to get complete coverage of </a:t>
            </a:r>
            <a:r>
              <a:rPr lang="en-AU" i="1" dirty="0"/>
              <a:t>complex</a:t>
            </a:r>
            <a:r>
              <a:rPr lang="en-AU" dirty="0"/>
              <a:t> code</a:t>
            </a:r>
          </a:p>
          <a:p>
            <a:pPr lvl="1"/>
            <a:r>
              <a:rPr lang="en-AU" dirty="0"/>
              <a:t>Combinatorial explosion</a:t>
            </a:r>
          </a:p>
          <a:p>
            <a:r>
              <a:rPr lang="en-US" dirty="0"/>
              <a:t>Hard to know why broken</a:t>
            </a:r>
          </a:p>
          <a:p>
            <a:r>
              <a:rPr lang="en-AU" dirty="0"/>
              <a:t>Multiple test failures</a:t>
            </a:r>
          </a:p>
          <a:p>
            <a:r>
              <a:rPr lang="en-AU" dirty="0"/>
              <a:t>Test complexity – lots of moving parts</a:t>
            </a:r>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4: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
        <p:nvSpPr>
          <p:cNvPr id="5" name="TextBox 4"/>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“I don’t write a line of code without TDD”</a:t>
            </a:r>
            <a:endParaRPr lang="en-AU" sz="2800" dirty="0">
              <a:solidFill>
                <a:schemeClr val="bg1"/>
              </a:solidFill>
            </a:endParaRPr>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Implementation tests </a:t>
            </a:r>
            <a:r>
              <a:rPr lang="en-GB" sz="5400" dirty="0"/>
              <a:t>(“unit” tests</a:t>
            </a:r>
            <a:r>
              <a:rPr lang="en-GB" dirty="0"/>
              <a:t>)</a:t>
            </a:r>
            <a:endParaRPr lang="en-AU" dirty="0"/>
          </a:p>
        </p:txBody>
      </p:sp>
      <p:sp>
        <p:nvSpPr>
          <p:cNvPr id="3" name="Content Placeholder 2"/>
          <p:cNvSpPr>
            <a:spLocks noGrp="1"/>
          </p:cNvSpPr>
          <p:nvPr>
            <p:ph idx="1"/>
          </p:nvPr>
        </p:nvSpPr>
        <p:spPr/>
        <p:txBody>
          <a:bodyPr/>
          <a:lstStyle/>
          <a:p>
            <a:r>
              <a:rPr lang="en-GB" dirty="0"/>
              <a:t>In-memory, in-process, low-level, implementation-focussed</a:t>
            </a:r>
          </a:p>
          <a:p>
            <a:r>
              <a:rPr lang="en-GB" dirty="0"/>
              <a:t>Lightning fast, but lower confidence</a:t>
            </a:r>
          </a:p>
          <a:p>
            <a:r>
              <a:rPr lang="en-GB" dirty="0"/>
              <a:t>Inhibits ability to safely/painlessly refactor</a:t>
            </a:r>
          </a:p>
          <a:p>
            <a:r>
              <a:rPr lang="en-GB" dirty="0"/>
              <a:t>Important tool in the right situation</a:t>
            </a:r>
          </a:p>
          <a:p>
            <a:r>
              <a:rPr lang="en-GB" dirty="0"/>
              <a:t>Useful to drive </a:t>
            </a:r>
            <a:r>
              <a:rPr lang="en-GB" dirty="0" err="1"/>
              <a:t>impl</a:t>
            </a:r>
            <a:r>
              <a:rPr lang="en-GB" dirty="0"/>
              <a:t>/support of complexity</a:t>
            </a:r>
          </a:p>
          <a:p>
            <a:pPr lvl="1"/>
            <a:r>
              <a:rPr lang="en-GB" dirty="0"/>
              <a:t>Decision point – </a:t>
            </a:r>
            <a:r>
              <a:rPr lang="en-GB" b="1" dirty="0"/>
              <a:t>throw away </a:t>
            </a:r>
            <a:r>
              <a:rPr lang="en-GB" dirty="0"/>
              <a:t>or </a:t>
            </a:r>
            <a:r>
              <a:rPr lang="en-GB" i="1" dirty="0"/>
              <a:t>keep</a:t>
            </a:r>
            <a:r>
              <a:rPr lang="en-GB" dirty="0"/>
              <a:t>?</a:t>
            </a:r>
          </a:p>
          <a:p>
            <a:endParaRPr lang="en-GB" dirty="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5: UI Automation</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
        <p:nvSpPr>
          <p:cNvPr id="5" name="TextBox 4"/>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“We have to stop writing code for 3 months so we can build the UI testing framework”</a:t>
            </a:r>
            <a:endParaRPr lang="en-AU" sz="2800" dirty="0">
              <a:solidFill>
                <a:schemeClr val="bg1"/>
              </a:solidFill>
            </a:endParaRPr>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UI tests</a:t>
            </a:r>
            <a:endParaRPr lang="en-AU" dirty="0"/>
          </a:p>
        </p:txBody>
      </p:sp>
      <p:sp>
        <p:nvSpPr>
          <p:cNvPr id="3" name="Content Placeholder 2"/>
          <p:cNvSpPr>
            <a:spLocks noGrp="1"/>
          </p:cNvSpPr>
          <p:nvPr>
            <p:ph idx="1"/>
          </p:nvPr>
        </p:nvSpPr>
        <p:spPr/>
        <p:txBody>
          <a:bodyPr/>
          <a:lstStyle/>
          <a:p>
            <a:r>
              <a:rPr lang="en-US" dirty="0"/>
              <a:t>High confidence</a:t>
            </a:r>
          </a:p>
          <a:p>
            <a:r>
              <a:rPr lang="en-US" dirty="0"/>
              <a:t>Slow and fragile</a:t>
            </a:r>
          </a:p>
          <a:p>
            <a:endParaRPr lang="en-US" dirty="0"/>
          </a:p>
          <a:p>
            <a:r>
              <a:rPr lang="en-US" dirty="0"/>
              <a:t>Great for complex UIs and high-value scenarios</a:t>
            </a:r>
          </a:p>
          <a:p>
            <a:r>
              <a:rPr lang="en-US" dirty="0"/>
              <a:t>It’s a cost-benefit trade-off: don’t blindly cover everything in them – be </a:t>
            </a:r>
            <a:r>
              <a:rPr lang="en-US" i="1" dirty="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6: Strategic</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
        <p:nvSpPr>
          <p:cNvPr id="4" name="TextBox 3"/>
          <p:cNvSpPr txBox="1"/>
          <p:nvPr/>
        </p:nvSpPr>
        <p:spPr>
          <a:xfrm flipH="1">
            <a:off x="5570590" y="4869954"/>
            <a:ext cx="5282873" cy="954107"/>
          </a:xfrm>
          <a:prstGeom prst="rect">
            <a:avLst/>
          </a:prstGeom>
          <a:noFill/>
        </p:spPr>
        <p:txBody>
          <a:bodyPr wrap="square" rtlCol="0">
            <a:spAutoFit/>
          </a:bodyPr>
          <a:lstStyle/>
          <a:p>
            <a:r>
              <a:rPr lang="en-US" sz="2800" dirty="0">
                <a:solidFill>
                  <a:schemeClr val="bg1"/>
                </a:solidFill>
              </a:rPr>
              <a:t>“That’s the way we do things around here”</a:t>
            </a:r>
            <a:endParaRPr lang="en-AU" sz="2800" dirty="0">
              <a:solidFill>
                <a:schemeClr val="bg1"/>
              </a:solidFill>
            </a:endParaRPr>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Context</a:t>
            </a:r>
          </a:p>
        </p:txBody>
      </p:sp>
      <p:sp>
        <p:nvSpPr>
          <p:cNvPr id="3" name="Content Placeholder 2"/>
          <p:cNvSpPr>
            <a:spLocks noGrp="1"/>
          </p:cNvSpPr>
          <p:nvPr>
            <p:ph idx="1"/>
          </p:nvPr>
        </p:nvSpPr>
        <p:spPr/>
        <p:txBody>
          <a:bodyPr/>
          <a:lstStyle/>
          <a:p>
            <a:r>
              <a:rPr lang="en-AU" sz="2400" dirty="0"/>
              <a:t>Small</a:t>
            </a:r>
            <a:r>
              <a:rPr lang="en-AU" dirty="0"/>
              <a:t> to </a:t>
            </a:r>
            <a:r>
              <a:rPr lang="en-AU" sz="3200" dirty="0"/>
              <a:t>Medium</a:t>
            </a:r>
            <a:r>
              <a:rPr lang="en-AU" dirty="0"/>
              <a:t> line-of-business apps</a:t>
            </a:r>
          </a:p>
          <a:p>
            <a:r>
              <a:rPr lang="en-AU" dirty="0"/>
              <a:t>Many industries: education, telecomm., financial</a:t>
            </a:r>
          </a:p>
          <a:p>
            <a:r>
              <a:rPr lang="en-AU" i="1" dirty="0"/>
              <a:t>Relatively</a:t>
            </a:r>
            <a:r>
              <a:rPr lang="en-AU" dirty="0"/>
              <a:t> small proportion of </a:t>
            </a:r>
            <a:r>
              <a:rPr lang="en-AU" sz="4400" dirty="0"/>
              <a:t>complex </a:t>
            </a:r>
            <a:r>
              <a:rPr lang="en-AU" dirty="0"/>
              <a:t>code</a:t>
            </a:r>
          </a:p>
          <a:p>
            <a:r>
              <a:rPr lang="en-AU" dirty="0"/>
              <a:t>Not real-time / life-or-death</a:t>
            </a:r>
          </a:p>
          <a:p>
            <a:r>
              <a:rPr lang="en-AU" dirty="0"/>
              <a:t>Using continuous delivery</a:t>
            </a:r>
          </a:p>
          <a:p>
            <a:r>
              <a:rPr lang="en-AU" dirty="0"/>
              <a:t>Mixture of AngularJS, </a:t>
            </a:r>
            <a:r>
              <a:rPr lang="en-AU" dirty="0" err="1"/>
              <a:t>Xamarin</a:t>
            </a:r>
            <a:r>
              <a:rPr lang="en-AU" dirty="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testing strategy</a:t>
            </a:r>
          </a:p>
        </p:txBody>
      </p:sp>
      <p:sp>
        <p:nvSpPr>
          <p:cNvPr id="3" name="Content Placeholder 2"/>
          <p:cNvSpPr>
            <a:spLocks noGrp="1"/>
          </p:cNvSpPr>
          <p:nvPr>
            <p:ph idx="1"/>
          </p:nvPr>
        </p:nvSpPr>
        <p:spPr/>
        <p:txBody>
          <a:bodyPr/>
          <a:lstStyle/>
          <a:p>
            <a:r>
              <a:rPr lang="en-AU" sz="4800" b="1" dirty="0"/>
              <a:t>Subcutaneous tests </a:t>
            </a:r>
            <a:r>
              <a:rPr lang="en-AU" dirty="0"/>
              <a:t>for ASP.NET MVC/AngularJS controllers, AngularJS directives and </a:t>
            </a:r>
            <a:r>
              <a:rPr lang="en-AU" dirty="0" err="1"/>
              <a:t>Xamarin</a:t>
            </a:r>
            <a:r>
              <a:rPr lang="en-AU" dirty="0"/>
              <a:t> view models</a:t>
            </a:r>
          </a:p>
          <a:p>
            <a:r>
              <a:rPr lang="en-AU" dirty="0"/>
              <a:t>In-memory full stack HTTP server requests for ASP.NET Web API</a:t>
            </a:r>
          </a:p>
          <a:p>
            <a:r>
              <a:rPr lang="en-AU" dirty="0"/>
              <a:t>Small, but judicious use of convention tests, route tests, integration tests, “unit” tests, end-to-end tests and UI tests</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Chapter 7: Sustainably subcutaneous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
        <p:nvSpPr>
          <p:cNvPr id="4" name="TextBox 3"/>
          <p:cNvSpPr txBox="1"/>
          <p:nvPr/>
        </p:nvSpPr>
        <p:spPr>
          <a:xfrm flipH="1">
            <a:off x="5570590" y="4869954"/>
            <a:ext cx="5282873" cy="523220"/>
          </a:xfrm>
          <a:prstGeom prst="rect">
            <a:avLst/>
          </a:prstGeom>
          <a:noFill/>
        </p:spPr>
        <p:txBody>
          <a:bodyPr wrap="square" rtlCol="0">
            <a:spAutoFit/>
          </a:bodyPr>
          <a:lstStyle/>
          <a:p>
            <a:r>
              <a:rPr lang="en-US" sz="2800" dirty="0" smtClean="0">
                <a:solidFill>
                  <a:schemeClr val="bg1"/>
                </a:solidFill>
              </a:rPr>
              <a:t>“Integrated tests are a scam”</a:t>
            </a:r>
            <a:endParaRPr lang="en-AU" sz="2800" dirty="0">
              <a:solidFill>
                <a:schemeClr val="bg1"/>
              </a:solidFill>
            </a:endParaRPr>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 Driven Tests</a:t>
            </a:r>
          </a:p>
        </p:txBody>
      </p:sp>
      <p:sp>
        <p:nvSpPr>
          <p:cNvPr id="3" name="Content Placeholder 2"/>
          <p:cNvSpPr>
            <a:spLocks noGrp="1"/>
          </p:cNvSpPr>
          <p:nvPr>
            <p:ph idx="1"/>
          </p:nvPr>
        </p:nvSpPr>
        <p:spPr/>
        <p:txBody>
          <a:bodyPr/>
          <a:lstStyle/>
          <a:p>
            <a:pPr lvl="1"/>
            <a:r>
              <a:rPr lang="en-AU" dirty="0"/>
              <a:t>Confidence</a:t>
            </a:r>
          </a:p>
          <a:p>
            <a:pPr lvl="1"/>
            <a:r>
              <a:rPr lang="en-AU" dirty="0"/>
              <a:t>Focus</a:t>
            </a:r>
          </a:p>
          <a:p>
            <a:pPr lvl="1"/>
            <a:r>
              <a:rPr lang="en-AU" dirty="0"/>
              <a:t>Easy to read and write</a:t>
            </a:r>
          </a:p>
          <a:p>
            <a:pPr lvl="1"/>
            <a:endParaRPr lang="en-AU" i="1" dirty="0"/>
          </a:p>
          <a:p>
            <a:pPr lvl="1"/>
            <a:endParaRPr lang="en-AU" i="1" dirty="0"/>
          </a:p>
          <a:p>
            <a:pPr lvl="1"/>
            <a:endParaRPr lang="en-AU" i="1" dirty="0"/>
          </a:p>
          <a:p>
            <a:pPr lvl="1"/>
            <a:endParaRPr lang="en-AU" i="1" dirty="0"/>
          </a:p>
          <a:p>
            <a:pPr lvl="1"/>
            <a:r>
              <a:rPr lang="en-AU" i="1" dirty="0"/>
              <a:t>Tip: </a:t>
            </a:r>
            <a:r>
              <a:rPr lang="en-AU" dirty="0"/>
              <a:t>If you’re using .NET, look into </a:t>
            </a:r>
            <a:r>
              <a:rPr lang="en-GB" dirty="0" err="1"/>
              <a:t>BDDfy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a:t>Bddfy</a:t>
            </a:r>
            <a:r>
              <a:rPr lang="en-AU" sz="3200" dirty="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Driving tests via DI container</a:t>
            </a:r>
          </a:p>
        </p:txBody>
      </p:sp>
      <p:sp>
        <p:nvSpPr>
          <p:cNvPr id="3" name="Content Placeholder 2"/>
          <p:cNvSpPr>
            <a:spLocks noGrp="1"/>
          </p:cNvSpPr>
          <p:nvPr>
            <p:ph idx="1"/>
          </p:nvPr>
        </p:nvSpPr>
        <p:spPr/>
        <p:txBody>
          <a:bodyPr/>
          <a:lstStyle/>
          <a:p>
            <a:pPr lvl="1"/>
            <a:r>
              <a:rPr lang="en-AU" dirty="0"/>
              <a:t>Helps avoid implementation details</a:t>
            </a:r>
          </a:p>
          <a:p>
            <a:pPr lvl="1"/>
            <a:r>
              <a:rPr lang="en-AU" dirty="0"/>
              <a:t>Ensures production code paths</a:t>
            </a:r>
          </a:p>
          <a:p>
            <a:pPr lvl="1"/>
            <a:r>
              <a:rPr lang="en-AU" dirty="0"/>
              <a:t>Easy to selectively provide mocks</a:t>
            </a:r>
          </a:p>
          <a:p>
            <a:pPr lvl="1"/>
            <a:endParaRPr lang="en-AU" dirty="0"/>
          </a:p>
          <a:p>
            <a:pPr lvl="1"/>
            <a:endParaRPr lang="en-AU" dirty="0"/>
          </a:p>
          <a:p>
            <a:pPr lvl="1"/>
            <a:endParaRPr lang="en-AU" dirty="0"/>
          </a:p>
          <a:p>
            <a:pPr lvl="1"/>
            <a:r>
              <a:rPr lang="en-AU" i="1" dirty="0"/>
              <a:t>Tip: </a:t>
            </a:r>
            <a:r>
              <a:rPr lang="en-AU" dirty="0"/>
              <a:t>Use child lifetime scopes to isolate test runs and incur container </a:t>
            </a:r>
            <a:r>
              <a:rPr lang="en-AU" dirty="0" err="1"/>
              <a:t>startup</a:t>
            </a:r>
            <a:r>
              <a:rPr lang="en-AU" dirty="0"/>
              <a:t> cost once only</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Avoiding mocks / Hand-rolling</a:t>
            </a:r>
          </a:p>
        </p:txBody>
      </p:sp>
      <p:sp>
        <p:nvSpPr>
          <p:cNvPr id="3" name="Content Placeholder 2"/>
          <p:cNvSpPr>
            <a:spLocks noGrp="1"/>
          </p:cNvSpPr>
          <p:nvPr>
            <p:ph idx="1"/>
          </p:nvPr>
        </p:nvSpPr>
        <p:spPr/>
        <p:txBody>
          <a:bodyPr/>
          <a:lstStyle/>
          <a:p>
            <a:r>
              <a:rPr lang="en-AU" dirty="0"/>
              <a:t>Avoids implementation details</a:t>
            </a:r>
          </a:p>
          <a:p>
            <a:r>
              <a:rPr lang="en-AU" dirty="0"/>
              <a:t>Only mock external dependencies</a:t>
            </a:r>
          </a:p>
          <a:p>
            <a:r>
              <a:rPr lang="en-AU" dirty="0"/>
              <a:t>Hand-rolled mocks – make mocking painful</a:t>
            </a:r>
          </a:p>
          <a:p>
            <a:pPr lvl="1"/>
            <a:r>
              <a:rPr lang="en-AU" dirty="0"/>
              <a:t>Allow behaviour to be codified</a:t>
            </a:r>
          </a:p>
          <a:p>
            <a:endParaRPr lang="en-AU" dirty="0"/>
          </a:p>
          <a:p>
            <a:r>
              <a:rPr lang="en-AU" i="1" dirty="0"/>
              <a:t>Tip</a:t>
            </a:r>
            <a:r>
              <a:rPr lang="en-AU" dirty="0"/>
              <a:t>: Create standard request/response pairs for APIs as a cross-cutting testing concern</a:t>
            </a:r>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Hand-rolled </a:t>
            </a:r>
            <a:r>
              <a:rPr lang="en-AU" sz="320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Approval Tests</a:t>
            </a:r>
          </a:p>
        </p:txBody>
      </p:sp>
      <p:sp>
        <p:nvSpPr>
          <p:cNvPr id="3" name="Content Placeholder 2"/>
          <p:cNvSpPr>
            <a:spLocks noGrp="1"/>
          </p:cNvSpPr>
          <p:nvPr>
            <p:ph idx="1"/>
          </p:nvPr>
        </p:nvSpPr>
        <p:spPr/>
        <p:txBody>
          <a:bodyPr/>
          <a:lstStyle/>
          <a:p>
            <a:r>
              <a:rPr lang="en-AU" dirty="0"/>
              <a:t>Test HTML / JSON / XML / text / images etc.</a:t>
            </a:r>
          </a:p>
          <a:p>
            <a:r>
              <a:rPr lang="en-AU" dirty="0"/>
              <a:t>Use human brain</a:t>
            </a:r>
          </a:p>
          <a:p>
            <a:r>
              <a:rPr lang="en-AU" dirty="0"/>
              <a:t>Avoid tedium of assertions</a:t>
            </a:r>
          </a:p>
          <a:p>
            <a:r>
              <a:rPr lang="en-AU" dirty="0"/>
              <a:t>Pin down complex behaviour quickly and easily</a:t>
            </a:r>
          </a:p>
          <a:p>
            <a:r>
              <a:rPr lang="en-AU" dirty="0"/>
              <a:t>Get a nice diff view when things change</a:t>
            </a:r>
          </a:p>
          <a:p>
            <a:endParaRPr lang="en-AU" dirty="0"/>
          </a:p>
          <a:p>
            <a:r>
              <a:rPr lang="en-AU" i="1" dirty="0"/>
              <a:t>Tip</a:t>
            </a:r>
            <a:r>
              <a:rPr lang="en-AU" dirty="0"/>
              <a:t>:</a:t>
            </a:r>
            <a:r>
              <a:rPr lang="en-AU" i="1" dirty="0"/>
              <a:t> </a:t>
            </a:r>
            <a:r>
              <a:rPr lang="en-AU" dirty="0"/>
              <a:t>Available in a bunch of languages</a:t>
            </a:r>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Object Mother / Test Data Builder</a:t>
            </a:r>
          </a:p>
        </p:txBody>
      </p:sp>
      <p:sp>
        <p:nvSpPr>
          <p:cNvPr id="3" name="Content Placeholder 2"/>
          <p:cNvSpPr>
            <a:spLocks noGrp="1"/>
          </p:cNvSpPr>
          <p:nvPr>
            <p:ph idx="1"/>
          </p:nvPr>
        </p:nvSpPr>
        <p:spPr/>
        <p:txBody>
          <a:bodyPr/>
          <a:lstStyle/>
          <a:p>
            <a:r>
              <a:rPr lang="en-AU" dirty="0"/>
              <a:t>Two powerful patterns </a:t>
            </a:r>
            <a:r>
              <a:rPr lang="en-AU"/>
              <a:t>that complement</a:t>
            </a:r>
            <a:endParaRPr lang="en-AU" dirty="0"/>
          </a:p>
          <a:p>
            <a:r>
              <a:rPr lang="en-AU" dirty="0"/>
              <a:t>Improves consistency, clarity of intent, tests-as-documentation, readability, maintainability</a:t>
            </a:r>
          </a:p>
          <a:p>
            <a:r>
              <a:rPr lang="en-AU" dirty="0"/>
              <a:t>Allows you to simplify complex data setup</a:t>
            </a:r>
          </a:p>
          <a:p>
            <a:endParaRPr lang="en-AU" dirty="0"/>
          </a:p>
          <a:p>
            <a:r>
              <a:rPr lang="en-AU" i="1" dirty="0"/>
              <a:t>Tip</a:t>
            </a:r>
            <a:r>
              <a:rPr lang="en-AU" dirty="0"/>
              <a:t>: If you are using .NET check out </a:t>
            </a:r>
            <a:r>
              <a:rPr lang="en-AU" dirty="0" err="1"/>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2778771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4007714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a:t>Questions to ask…</a:t>
            </a:r>
            <a:br>
              <a:rPr lang="en-AU" dirty="0"/>
            </a:br>
            <a:r>
              <a:rPr lang="en-AU" dirty="0"/>
              <a:t/>
            </a:r>
            <a:br>
              <a:rPr lang="en-AU" dirty="0"/>
            </a:br>
            <a:r>
              <a:rPr lang="en-AU" sz="3600" dirty="0"/>
              <a:t>Are you happy with amount of effort, overall confidence and speed of feedback (checks and tests)?</a:t>
            </a:r>
            <a:br>
              <a:rPr lang="en-AU" sz="3600" dirty="0"/>
            </a:br>
            <a:r>
              <a:rPr lang="en-AU" sz="3600" dirty="0"/>
              <a:t/>
            </a:r>
            <a:br>
              <a:rPr lang="en-AU" sz="3600" dirty="0"/>
            </a:br>
            <a:r>
              <a:rPr lang="en-AU" sz="3600" dirty="0"/>
              <a:t>How can you make testing simpler?</a:t>
            </a:r>
            <a:br>
              <a:rPr lang="en-AU" sz="3600" dirty="0"/>
            </a:br>
            <a:r>
              <a:rPr lang="en-AU" sz="3600" dirty="0"/>
              <a:t/>
            </a:r>
            <a:br>
              <a:rPr lang="en-AU" sz="3600" dirty="0"/>
            </a:br>
            <a:r>
              <a:rPr lang="en-AU" sz="3600" dirty="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a:t>Thankyou!</a:t>
            </a:r>
            <a:br>
              <a:rPr lang="en-AU" dirty="0"/>
            </a:br>
            <a:r>
              <a:rPr lang="en-AU" dirty="0"/>
              <a:t/>
            </a:r>
            <a:br>
              <a:rPr lang="en-AU" dirty="0"/>
            </a:br>
            <a:r>
              <a:rPr lang="en-AU" dirty="0"/>
              <a:t>	Questions?</a:t>
            </a:r>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a:solidFill>
                  <a:schemeClr val="bg1"/>
                </a:solidFill>
              </a:rPr>
              <a:t>Rob Moore</a:t>
            </a:r>
          </a:p>
          <a:p>
            <a:pPr algn="r"/>
            <a:r>
              <a:rPr lang="en-GB" sz="2400" dirty="0">
                <a:solidFill>
                  <a:schemeClr val="bg1"/>
                </a:solidFill>
              </a:rPr>
              <a:t>Principal Consultant, Readify</a:t>
            </a:r>
          </a:p>
          <a:p>
            <a:pPr algn="r"/>
            <a:r>
              <a:rPr lang="en-GB" sz="2400" dirty="0">
                <a:solidFill>
                  <a:schemeClr val="bg1"/>
                </a:solidFill>
              </a:rPr>
              <a:t>@</a:t>
            </a:r>
            <a:r>
              <a:rPr lang="en-GB" sz="2400" dirty="0" err="1">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a:solidFill>
                  <a:schemeClr val="bg1"/>
                </a:solidFill>
              </a:rPr>
              <a:t>Matt Davies</a:t>
            </a:r>
          </a:p>
          <a:p>
            <a:r>
              <a:rPr lang="en-GB" sz="2400" dirty="0">
                <a:solidFill>
                  <a:schemeClr val="bg1"/>
                </a:solidFill>
              </a:rPr>
              <a:t>Lead Consultant, Readify</a:t>
            </a:r>
          </a:p>
          <a:p>
            <a:r>
              <a:rPr lang="en-GB" sz="2400" dirty="0">
                <a:solidFill>
                  <a:schemeClr val="bg1"/>
                </a:solidFill>
              </a:rPr>
              <a:t>@</a:t>
            </a:r>
            <a:r>
              <a:rPr lang="en-GB" sz="2400" dirty="0" err="1">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Further reading</a:t>
            </a:r>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https://vimeo.com/68390508</a:t>
            </a:r>
            <a:endParaRPr lang="en-AU" sz="2400" dirty="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Chapter 1: Confidence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p:cNvSpPr txBox="1"/>
          <p:nvPr/>
        </p:nvSpPr>
        <p:spPr>
          <a:xfrm flipH="1">
            <a:off x="5570590" y="4869954"/>
            <a:ext cx="5282873" cy="954107"/>
          </a:xfrm>
          <a:prstGeom prst="rect">
            <a:avLst/>
          </a:prstGeom>
          <a:noFill/>
        </p:spPr>
        <p:txBody>
          <a:bodyPr wrap="square" rtlCol="0">
            <a:spAutoFit/>
          </a:bodyPr>
          <a:lstStyle/>
          <a:p>
            <a:r>
              <a:rPr lang="en-US" sz="2800" dirty="0" smtClean="0">
                <a:solidFill>
                  <a:schemeClr val="bg1"/>
                </a:solidFill>
              </a:rPr>
              <a:t>“The </a:t>
            </a:r>
            <a:r>
              <a:rPr lang="en-US" sz="2800" dirty="0">
                <a:solidFill>
                  <a:schemeClr val="bg1"/>
                </a:solidFill>
              </a:rPr>
              <a:t>testing pyramid is the answer to all our </a:t>
            </a:r>
            <a:r>
              <a:rPr lang="en-US" sz="2800" dirty="0" smtClean="0">
                <a:solidFill>
                  <a:schemeClr val="bg1"/>
                </a:solidFill>
              </a:rPr>
              <a:t>questions”</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6</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Speed</a:t>
            </a: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a:latin typeface="SketchFlow Print" panose="02000000000000000000" pitchFamily="2" charset="0"/>
              </a:rPr>
              <a:t>UI testing</a:t>
            </a: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a:t>* Ignoring other factors – this is just looking</a:t>
            </a:r>
          </a:p>
          <a:p>
            <a:r>
              <a:rPr lang="en-AU" sz="1400" dirty="0"/>
              <a:t>at speed and confidence</a:t>
            </a:r>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a:latin typeface="SketchFlow Print" panose="02000000000000000000" pitchFamily="2" charset="0"/>
              </a:rPr>
              <a:t>“unit” tests</a:t>
            </a: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Jimmy </a:t>
            </a:r>
            <a:r>
              <a:rPr lang="en-GB" dirty="0" err="1"/>
              <a:t>Bogard’s</a:t>
            </a:r>
            <a:r>
              <a:rPr lang="en-GB" dirty="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a:solidFill>
                    <a:srgbClr val="800080"/>
                  </a:solidFill>
                  <a:latin typeface="Comic Sans MS" panose="030F0702030302020204" pitchFamily="66" charset="0"/>
                </a:rPr>
                <a:t>Slow as</a:t>
              </a:r>
            </a:p>
            <a:p>
              <a:pPr algn="ctr"/>
              <a:r>
                <a:rPr lang="en-AU" sz="1200" dirty="0">
                  <a:solidFill>
                    <a:srgbClr val="800080"/>
                  </a:solidFill>
                  <a:latin typeface="Comic Sans MS" panose="030F0702030302020204" pitchFamily="66" charset="0"/>
                </a:rPr>
                <a:t>hell</a:t>
              </a: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Slow</a:t>
              </a: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a:solidFill>
                    <a:srgbClr val="800080"/>
                  </a:solidFill>
                  <a:latin typeface="Comic Sans MS" panose="030F0702030302020204" pitchFamily="66" charset="0"/>
                </a:rPr>
                <a:t>Fast</a:t>
              </a: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1649</TotalTime>
  <Words>2316</Words>
  <Application>Microsoft Office PowerPoint</Application>
  <PresentationFormat>Custom</PresentationFormat>
  <Paragraphs>430</Paragraphs>
  <Slides>46</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Why microtesting?</vt:lpstr>
      <vt:lpstr>PowerPoint Presentation</vt:lpstr>
      <vt:lpstr>PowerPoint Presentation</vt:lpstr>
      <vt:lpstr>Chapter 1: Confidence</vt:lpstr>
      <vt:lpstr>Testing pyramid</vt:lpstr>
      <vt:lpstr>PowerPoint Presentation</vt:lpstr>
      <vt:lpstr>PowerPoint Presentation</vt:lpstr>
      <vt:lpstr>Jimmy Bogard’s testing pyramid</vt:lpstr>
      <vt:lpstr>Our testing pyramid?</vt:lpstr>
      <vt:lpstr>PowerPoint Presentation</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The goal of testing is not to test.</vt:lpstr>
      <vt:lpstr>Speed of release</vt:lpstr>
      <vt:lpstr>tl;dr  * Speed and confidence are inversely proportional * Testing pyramid is too rigid – we can be smarter * The goal of testing is not to test * Confidence is the most important driver * Speed up releases w/ pragmatic automated testing</vt:lpstr>
      <vt:lpstr>Chapter 2: “The Business”</vt:lpstr>
      <vt:lpstr>“Challenge yourself to start simple then inspect and adapt”</vt:lpstr>
      <vt:lpstr>Setting a testing strategy</vt:lpstr>
      <vt:lpstr>Is that an oversimplification?</vt:lpstr>
      <vt:lpstr>Enterprise Grade Testing™</vt:lpstr>
      <vt:lpstr>tl;dr  * Minimum confidence needed is a business decision * …</vt:lpstr>
      <vt:lpstr>Chapter 3: Subcutaneous</vt:lpstr>
      <vt:lpstr>PowerPoint Presentation</vt:lpstr>
      <vt:lpstr>Advantages</vt:lpstr>
      <vt:lpstr>PowerPoint Presentation</vt:lpstr>
      <vt:lpstr>Disadvantages</vt:lpstr>
      <vt:lpstr>Chapter 4: “unit” tests</vt:lpstr>
      <vt:lpstr>Implementation tests (“unit” tests)</vt:lpstr>
      <vt:lpstr>Demo Implementation unit tests vs subcutaneous test</vt:lpstr>
      <vt:lpstr>Chapter 5: UI Automation</vt:lpstr>
      <vt:lpstr>Automated UI tests</vt:lpstr>
      <vt:lpstr>Chapter 6: Strategic</vt:lpstr>
      <vt:lpstr>Context</vt:lpstr>
      <vt:lpstr>Example testing strategy</vt:lpstr>
      <vt:lpstr>Chapter 7: Sustainably subcutaneous</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191</cp:revision>
  <dcterms:created xsi:type="dcterms:W3CDTF">2015-05-04T07:51:09Z</dcterms:created>
  <dcterms:modified xsi:type="dcterms:W3CDTF">2016-07-20T04:20:03Z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